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3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8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690847" y="705080"/>
            <a:ext cx="10810306" cy="15560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Дисперсия</a:t>
            </a:r>
            <a:r>
              <a:rPr lang="ru-RU" sz="2520"/>
              <a:t> равна среднему квадратичному отклонению, возведенному в квадрат. Формула дисперсии (смещенная оценка):</a:t>
            </a:r>
            <a:endParaRPr sz="2520"/>
          </a:p>
        </p:txBody>
      </p:sp>
      <p:pic>
        <p:nvPicPr>
          <p:cNvPr descr="3.3.png" id="201" name="Google Shape;2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286" y="2901262"/>
            <a:ext cx="4315428" cy="191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690847" y="705080"/>
            <a:ext cx="10810306" cy="1277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Несмещенная оценка дисперсии </a:t>
            </a:r>
            <a:r>
              <a:rPr lang="ru-RU" sz="2800"/>
              <a:t>вычисляется по формуле:</a:t>
            </a:r>
            <a:endParaRPr sz="2800"/>
          </a:p>
        </p:txBody>
      </p:sp>
      <p:pic>
        <p:nvPicPr>
          <p:cNvPr descr="3.4.png" id="207" name="Google Shape;2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970" y="2713391"/>
            <a:ext cx="4544060" cy="20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690847" y="1189822"/>
            <a:ext cx="10810306" cy="21923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Отличие </a:t>
            </a:r>
            <a:r>
              <a:rPr b="1" lang="ru-RU" sz="2800"/>
              <a:t>несмещенной</a:t>
            </a:r>
            <a:r>
              <a:rPr lang="ru-RU" sz="2800"/>
              <a:t> оценки дисперсии от </a:t>
            </a:r>
            <a:r>
              <a:rPr b="1" lang="ru-RU" sz="2800"/>
              <a:t>смещенной</a:t>
            </a:r>
            <a:r>
              <a:rPr lang="ru-RU" sz="2800"/>
              <a:t> </a:t>
            </a:r>
            <a:br>
              <a:rPr lang="ru-RU" sz="2800"/>
            </a:br>
            <a:r>
              <a:rPr lang="ru-RU" sz="2800"/>
              <a:t>в том, что мы делим сумму квадратов разностей </a:t>
            </a:r>
            <a:br>
              <a:rPr lang="ru-RU" sz="2800"/>
            </a:br>
            <a:r>
              <a:rPr lang="ru-RU" sz="2800"/>
              <a:t>всех величин со средним значением не на </a:t>
            </a:r>
            <a:r>
              <a:rPr b="1" i="1" lang="ru-RU" sz="2800"/>
              <a:t>n</a:t>
            </a:r>
            <a:r>
              <a:rPr lang="ru-RU" sz="2800"/>
              <a:t>, а на </a:t>
            </a:r>
            <a:r>
              <a:rPr b="1" i="1" lang="ru-RU" sz="2800"/>
              <a:t>n - 1</a:t>
            </a:r>
            <a:r>
              <a:rPr lang="ru-RU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690847" y="1189822"/>
            <a:ext cx="10810306" cy="1443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1" lang="ru-RU" sz="3200"/>
              <a:t>Мода</a:t>
            </a:r>
            <a:r>
              <a:rPr lang="ru-RU" sz="3200"/>
              <a:t> — наиболее часто встречающееся в выборке значение</a:t>
            </a:r>
            <a:r>
              <a:rPr lang="ru-RU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690847" y="826265"/>
            <a:ext cx="10810306" cy="2544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1" lang="ru-RU" sz="3200"/>
              <a:t>Медиана</a:t>
            </a:r>
            <a:r>
              <a:rPr lang="ru-RU" sz="3200"/>
              <a:t> — значение, которое делит выборку на две </a:t>
            </a:r>
            <a:br>
              <a:rPr lang="ru-RU" sz="3200"/>
            </a:br>
            <a:r>
              <a:rPr lang="ru-RU" sz="3200"/>
              <a:t>части так, что значения, которые меньше медианы, составляют половину (50 %) выборки.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690850" y="848300"/>
            <a:ext cx="108102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Первый квартиль</a:t>
            </a:r>
            <a:r>
              <a:rPr lang="ru-RU" sz="2800"/>
              <a:t> — значение, которое не превышают 25 % наблюдений в выборке.</a:t>
            </a:r>
            <a:br>
              <a:rPr lang="ru-RU" sz="2800"/>
            </a:br>
            <a:br>
              <a:rPr lang="ru-RU" sz="2800"/>
            </a:br>
            <a:br>
              <a:rPr lang="ru-RU" sz="2800"/>
            </a:br>
            <a:r>
              <a:rPr b="1" lang="ru-RU" sz="2800"/>
              <a:t>Второй квартиль</a:t>
            </a:r>
            <a:r>
              <a:rPr lang="ru-RU" sz="2800"/>
              <a:t> — синоним медианы.</a:t>
            </a:r>
            <a:br>
              <a:rPr lang="ru-RU" sz="2800"/>
            </a:br>
            <a:br>
              <a:rPr lang="ru-RU" sz="2800"/>
            </a:br>
            <a:br>
              <a:rPr lang="ru-RU" sz="2800"/>
            </a:br>
            <a:r>
              <a:rPr b="1" lang="ru-RU" sz="2800"/>
              <a:t>Третий квартиль</a:t>
            </a:r>
            <a:r>
              <a:rPr lang="ru-RU" sz="2800"/>
              <a:t> </a:t>
            </a:r>
            <a:r>
              <a:rPr lang="ru-RU" sz="2800"/>
              <a:t>— значение, которое не превышают </a:t>
            </a:r>
            <a:r>
              <a:rPr lang="ru-RU" sz="2800"/>
              <a:t>75 % наблюдений в выборке.</a:t>
            </a:r>
            <a:br>
              <a:rPr lang="ru-RU" sz="2800"/>
            </a:b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690847" y="1189822"/>
            <a:ext cx="10810306" cy="13771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Интерквартильное расстояние</a:t>
            </a:r>
            <a:r>
              <a:rPr lang="ru-RU" sz="2800"/>
              <a:t> — отрезок, равный разности третьей и первой квартили.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690847" y="848299"/>
            <a:ext cx="10810306" cy="1806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Помимо </a:t>
            </a:r>
            <a:r>
              <a:rPr b="1" lang="ru-RU" sz="3200"/>
              <a:t>квартилей</a:t>
            </a:r>
            <a:r>
              <a:rPr lang="ru-RU" sz="3200"/>
              <a:t>,</a:t>
            </a:r>
            <a:r>
              <a:rPr lang="ru-RU" sz="3200"/>
              <a:t> в статистике используются </a:t>
            </a:r>
            <a:r>
              <a:rPr b="1" lang="ru-RU" sz="3200"/>
              <a:t>перцентили</a:t>
            </a:r>
            <a:r>
              <a:rPr lang="ru-RU" sz="3200"/>
              <a:t>, </a:t>
            </a:r>
            <a:r>
              <a:rPr b="1" lang="ru-RU" sz="3200"/>
              <a:t>децили</a:t>
            </a:r>
            <a:r>
              <a:rPr lang="ru-RU" sz="3200"/>
              <a:t> и </a:t>
            </a:r>
            <a:r>
              <a:rPr b="1" lang="ru-RU" sz="3200"/>
              <a:t>квантили</a:t>
            </a:r>
            <a:r>
              <a:rPr lang="ru-RU" sz="3200"/>
              <a:t>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lang="ru-RU" sz="3600"/>
              <a:t>Графическое представление данных</a:t>
            </a:r>
            <a:endParaRPr b="1" sz="3600"/>
          </a:p>
        </p:txBody>
      </p:sp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690850" y="1880127"/>
            <a:ext cx="10810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Гистограмма                                                         Boxplot</a:t>
            </a:r>
            <a:endParaRPr/>
          </a:p>
        </p:txBody>
      </p:sp>
      <p:pic>
        <p:nvPicPr>
          <p:cNvPr descr="3.6.png" id="244" name="Google Shape;2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792" y="2478431"/>
            <a:ext cx="4979534" cy="3023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5.png" id="245" name="Google Shape;2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1" y="2478431"/>
            <a:ext cx="4801694" cy="320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679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Генеральная совокупность и выборка.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Математическое ожидание.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Дисперсия, среднее квадратичное отклонение. Смещенная и несмещенная оценка дисперсии.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Мода, медиана, квартиль, перцентиль, дециль, квантиль.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Графическое представление данных: гистограмма, boxplot.</a:t>
            </a:r>
            <a:endParaRPr sz="187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2776251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497538"/>
            <a:ext cx="9917886" cy="1068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ru-RU"/>
              <a:t>Описательная статистика. Качественные и количественные характеристики популяции. Графическое представление данных</a:t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3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Понятия генеральной совокупности и выборки.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Математическое ожидание.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Дисперсию, среднее квадратичное отклонение. Смещенную и несмещенную оценку дисперсии.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Понятия моды, медианы, квартиля, перцентиля, дециля, квантиля.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Построение гистограммы, boxplot.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90846" y="499646"/>
            <a:ext cx="10711611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Генеральная совокупность </a:t>
            </a:r>
            <a:r>
              <a:rPr lang="ru-RU" sz="407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это множество, которое содержит данные обо всех объектах, соответствующих</a:t>
            </a:r>
            <a:endParaRPr/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определенным характеристикам.</a:t>
            </a:r>
            <a:endParaRPr/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Arial"/>
              <a:buNone/>
            </a:pPr>
            <a:r>
              <a:t/>
            </a:r>
            <a:endParaRPr b="0" i="0" sz="407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1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3366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Arial"/>
              <a:buNone/>
            </a:pPr>
            <a:r>
              <a:t/>
            </a:r>
            <a:endParaRPr b="0" i="0" sz="407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 txBox="1"/>
          <p:nvPr/>
        </p:nvSpPr>
        <p:spPr>
          <a:xfrm>
            <a:off x="690847" y="499646"/>
            <a:ext cx="10370088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Выборка 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это случайным образом выбранная часть генеральной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совокупности.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2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690847" y="1112704"/>
            <a:ext cx="10810306" cy="3569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/>
              <a:t>Одно из основных понятий в теории вероятностей — </a:t>
            </a:r>
            <a:r>
              <a:rPr b="1" lang="ru-RU" sz="3600"/>
              <a:t>математическое ожидание</a:t>
            </a:r>
            <a:r>
              <a:rPr lang="ru-RU" sz="3600"/>
              <a:t>.</a:t>
            </a:r>
            <a:br>
              <a:rPr lang="ru-RU" sz="3600"/>
            </a:br>
            <a:r>
              <a:rPr lang="ru-RU" sz="3600"/>
              <a:t>Обозначается как </a:t>
            </a:r>
            <a:r>
              <a:rPr b="1" i="1" lang="ru-RU" sz="3600"/>
              <a:t>M(X)</a:t>
            </a:r>
            <a:r>
              <a:rPr lang="ru-RU" sz="3600"/>
              <a:t> (в статистике принято обозначение </a:t>
            </a:r>
            <a:r>
              <a:rPr b="1" i="1" lang="ru-RU" sz="3600"/>
              <a:t>μ</a:t>
            </a:r>
            <a:r>
              <a:rPr lang="ru-RU" sz="3600"/>
              <a:t>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0847" y="460070"/>
            <a:ext cx="10810306" cy="4155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Математическое ожидание </a:t>
            </a:r>
            <a:r>
              <a:rPr lang="ru-RU" sz="2800"/>
              <a:t>—</a:t>
            </a:r>
            <a:r>
              <a:rPr lang="ru-RU" sz="2800"/>
              <a:t> среднее значение случайной величины (распределение вероятностей стационарной случайной величины) при стремлении количества выборок или измерений (иногда говорят — количества испытаний) к бесконечности.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690847" y="969484"/>
            <a:ext cx="10810306" cy="2239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b="1" lang="ru-RU" sz="3100"/>
              <a:t>Среднее арифметическое </a:t>
            </a:r>
            <a:r>
              <a:rPr lang="ru-RU" sz="3100"/>
              <a:t>одномерной случайной величины конечного числа испытаний</a:t>
            </a:r>
            <a:br>
              <a:rPr lang="ru-RU" sz="3100"/>
            </a:br>
            <a:r>
              <a:rPr lang="ru-RU" sz="3100"/>
              <a:t>обычно называют оценкой математического ожидания.</a:t>
            </a:r>
            <a:endParaRPr/>
          </a:p>
        </p:txBody>
      </p:sp>
      <p:pic>
        <p:nvPicPr>
          <p:cNvPr descr="3.1.png" id="189" name="Google Shape;1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050" y="3990860"/>
            <a:ext cx="3219900" cy="14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690850" y="460075"/>
            <a:ext cx="108102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Другим важным показателем выборки является </a:t>
            </a:r>
            <a:r>
              <a:rPr b="1" lang="ru-RU" sz="2800"/>
              <a:t>среднее квадратичное отклонение</a:t>
            </a:r>
            <a:r>
              <a:rPr lang="ru-RU" sz="2800"/>
              <a:t>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br>
              <a:rPr lang="ru-RU" sz="2800"/>
            </a:br>
            <a:r>
              <a:rPr lang="ru-RU" sz="2800"/>
              <a:t>Оно показывает, насколько далеко наблюдения могут быть «разбросаны» относительно среднего значения.</a:t>
            </a:r>
            <a:endParaRPr sz="2800"/>
          </a:p>
        </p:txBody>
      </p:sp>
      <p:pic>
        <p:nvPicPr>
          <p:cNvPr descr="3.2.png" id="195" name="Google Shape;1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965" y="3805219"/>
            <a:ext cx="3639058" cy="211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